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65B4A-957B-4FE8-B117-47202E647430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48B52-06B0-4B31-A81D-DEC50F35C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7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48B52-06B0-4B31-A81D-DEC50F35C5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56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8C9B72-A4E7-4B31-A4E0-CD2C25B26C11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DF1AB5B-4112-45EC-8BE1-C7C2B4E19F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ebt crisis and Globalization</a:t>
            </a:r>
          </a:p>
          <a:p>
            <a:endParaRPr lang="en-US" dirty="0"/>
          </a:p>
          <a:p>
            <a:r>
              <a:rPr lang="en-US" dirty="0"/>
              <a:t>Neither a lender nor a Borrower be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Ch. 4 Understanding Globalization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Rising Interest Rates and Falling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High-interest rates increased debt; Mexico’s interest went from $2.3 billion in 1979 to $6.1 billion in 1982; For Latin America in total: $14.4 billion in 1979 to $36.1 billion in 1982;  </a:t>
            </a:r>
          </a:p>
          <a:p>
            <a:r>
              <a:rPr lang="en-US" dirty="0" smtClean="0"/>
              <a:t>Economist estimate that </a:t>
            </a:r>
            <a:r>
              <a:rPr lang="en-US" dirty="0"/>
              <a:t>1980s </a:t>
            </a:r>
            <a:r>
              <a:rPr lang="en-US" dirty="0" smtClean="0"/>
              <a:t>high-interest rates </a:t>
            </a:r>
            <a:r>
              <a:rPr lang="en-US" dirty="0"/>
              <a:t>cost </a:t>
            </a:r>
            <a:r>
              <a:rPr lang="en-US" dirty="0" smtClean="0"/>
              <a:t>LA countries $41 </a:t>
            </a:r>
            <a:r>
              <a:rPr lang="en-US" dirty="0"/>
              <a:t>billion </a:t>
            </a:r>
            <a:r>
              <a:rPr lang="en-US" dirty="0" smtClean="0"/>
              <a:t>more than they would have paid if rates remained at </a:t>
            </a:r>
            <a:r>
              <a:rPr lang="en-US" dirty="0" err="1" smtClean="0"/>
              <a:t>avg</a:t>
            </a:r>
            <a:r>
              <a:rPr lang="en-US" dirty="0" smtClean="0"/>
              <a:t> level between 1960 and 1980;</a:t>
            </a:r>
          </a:p>
          <a:p>
            <a:r>
              <a:rPr lang="en-US" dirty="0"/>
              <a:t>High-interest </a:t>
            </a:r>
            <a:r>
              <a:rPr lang="en-US" dirty="0" smtClean="0"/>
              <a:t>rates attracted $150 </a:t>
            </a:r>
            <a:r>
              <a:rPr lang="en-US" dirty="0"/>
              <a:t>billion </a:t>
            </a:r>
            <a:r>
              <a:rPr lang="en-US" dirty="0" smtClean="0"/>
              <a:t>in LA capital between 1973 and 1987 (Schaeffer, 87).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9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Falling Prices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Commodity price levels fell between 1950 and mid-1970s; Between 1980 and 1982, world commodity prices fell by a third; </a:t>
            </a:r>
          </a:p>
          <a:p>
            <a:r>
              <a:rPr lang="en-US" dirty="0" smtClean="0"/>
              <a:t>Falling prices reduced ability of borrowers to repay debs being pushed up by higher interest rates; </a:t>
            </a:r>
          </a:p>
          <a:p>
            <a:r>
              <a:rPr lang="en-US" dirty="0" smtClean="0"/>
              <a:t>Commodity prices fell as southern countries produced </a:t>
            </a:r>
            <a:r>
              <a:rPr lang="en-US" dirty="0" err="1" smtClean="0"/>
              <a:t>mor</a:t>
            </a:r>
            <a:r>
              <a:rPr lang="en-US" dirty="0" smtClean="0"/>
              <a:t> in the 1980s (</a:t>
            </a:r>
            <a:r>
              <a:rPr lang="en-US" dirty="0"/>
              <a:t>Schaeffer, </a:t>
            </a:r>
            <a:r>
              <a:rPr lang="en-US" dirty="0" smtClean="0"/>
              <a:t>88).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3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IMF and Structural Adjustment Programs(SAPs)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Capital flows to LA fell by one-third from 1980 and 1984 but countries needed new loans;</a:t>
            </a:r>
          </a:p>
          <a:p>
            <a:r>
              <a:rPr lang="en-US" dirty="0" smtClean="0"/>
              <a:t> Purpose of SAPs was to create trade surpluses and government surpluses to repay debts; </a:t>
            </a:r>
          </a:p>
          <a:p>
            <a:r>
              <a:rPr lang="en-US" dirty="0" smtClean="0"/>
              <a:t>LA governments devalued their currency to try and create trade surpluses and become competitive;</a:t>
            </a:r>
          </a:p>
          <a:p>
            <a:r>
              <a:rPr lang="en-US" dirty="0" smtClean="0"/>
              <a:t>LA countries exported between $90 billion and $100 billion worth of goods between 1980 and 1984; money used to repay lenders (</a:t>
            </a:r>
            <a:r>
              <a:rPr lang="en-US" dirty="0"/>
              <a:t>Schaeffer, </a:t>
            </a:r>
            <a:r>
              <a:rPr lang="en-US" dirty="0" smtClean="0"/>
              <a:t>92).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6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IMF and Structural Adjustment Programs(SAPs)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Mexican govt. sold off 875 of 1,155 enterprises that it had owned in 1982 (Schaeffer, 93);</a:t>
            </a:r>
          </a:p>
          <a:p>
            <a:r>
              <a:rPr lang="en-US" dirty="0"/>
              <a:t>Mexican govt</a:t>
            </a:r>
            <a:r>
              <a:rPr lang="en-US" dirty="0" smtClean="0"/>
              <a:t>. sold </a:t>
            </a:r>
            <a:r>
              <a:rPr lang="en-US" dirty="0" err="1" smtClean="0"/>
              <a:t>Telefonos</a:t>
            </a:r>
            <a:r>
              <a:rPr lang="en-US" dirty="0" smtClean="0"/>
              <a:t> De Mexico for $1.76 billion to a French, American, and Mexican communications consortium; </a:t>
            </a:r>
          </a:p>
          <a:p>
            <a:r>
              <a:rPr lang="en-US" dirty="0" smtClean="0"/>
              <a:t>Benefits for the North—Lenders paid back by southern borrowers; Increased flow of goods from South to North;</a:t>
            </a:r>
          </a:p>
          <a:p>
            <a:r>
              <a:rPr lang="en-US" dirty="0" smtClean="0"/>
              <a:t>Sales of industries in South; northern investors got great bargains;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Debt </a:t>
            </a:r>
            <a:r>
              <a:rPr lang="en-US" sz="3600" dirty="0"/>
              <a:t>crisis in early 1980s threatened rich and poor countries </a:t>
            </a:r>
            <a:r>
              <a:rPr lang="en-US" sz="3600" dirty="0" smtClean="0"/>
              <a:t>different </a:t>
            </a:r>
            <a:r>
              <a:rPr lang="en-US" sz="3600" dirty="0"/>
              <a:t>consequences for northern creditors and southern debtors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Rising interest rates increased amount </a:t>
            </a:r>
            <a:r>
              <a:rPr lang="en-US" sz="3600" dirty="0" smtClean="0"/>
              <a:t>borrowers </a:t>
            </a:r>
            <a:r>
              <a:rPr lang="en-US" sz="3600" dirty="0"/>
              <a:t>were expected to pay northern lenders and </a:t>
            </a:r>
            <a:r>
              <a:rPr lang="en-US" sz="3600" dirty="0" smtClean="0"/>
              <a:t>falling </a:t>
            </a:r>
            <a:r>
              <a:rPr lang="en-US" sz="3600" dirty="0"/>
              <a:t>commodity prices for goods </a:t>
            </a:r>
            <a:r>
              <a:rPr lang="en-US" sz="3600" dirty="0" smtClean="0"/>
              <a:t>southern countries </a:t>
            </a:r>
            <a:r>
              <a:rPr lang="en-US" sz="3600" dirty="0"/>
              <a:t>exported to North </a:t>
            </a:r>
            <a:r>
              <a:rPr lang="en-US" sz="3600" dirty="0" smtClean="0"/>
              <a:t>decreased incomes </a:t>
            </a:r>
            <a:r>
              <a:rPr lang="en-US" sz="3600" dirty="0"/>
              <a:t>in </a:t>
            </a:r>
            <a:r>
              <a:rPr lang="en-US" sz="3600" dirty="0" smtClean="0"/>
              <a:t>South</a:t>
            </a:r>
            <a:r>
              <a:rPr lang="en-US" sz="3600" dirty="0"/>
              <a:t>, make it more difficult for them to repay northern lenders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Increasing costs and falling incomes made it difficult for borrowers to repay debts</a:t>
            </a:r>
          </a:p>
          <a:p>
            <a:r>
              <a:rPr lang="en-US" sz="3600" dirty="0" smtClean="0"/>
              <a:t>Between 1970 and 1973, banks in Western Europe and United States lent $23.4 billion to Latin America, more money than had been loaned previous 30 years (Schaeffer, 81).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1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During 1970s </a:t>
            </a:r>
            <a:r>
              <a:rPr lang="en-US" dirty="0"/>
              <a:t>governments and private investors deposited US dollars and </a:t>
            </a:r>
            <a:r>
              <a:rPr lang="en-US" dirty="0" smtClean="0"/>
              <a:t>other hard </a:t>
            </a:r>
            <a:r>
              <a:rPr lang="en-US" dirty="0"/>
              <a:t>currencies they earned in trade with </a:t>
            </a:r>
            <a:r>
              <a:rPr lang="en-US" dirty="0" smtClean="0"/>
              <a:t>United </a:t>
            </a:r>
            <a:r>
              <a:rPr lang="en-US" dirty="0"/>
              <a:t>States </a:t>
            </a:r>
            <a:r>
              <a:rPr lang="en-US" dirty="0" smtClean="0"/>
              <a:t>in Western European (WE) </a:t>
            </a:r>
            <a:r>
              <a:rPr lang="en-US" dirty="0"/>
              <a:t>banks and </a:t>
            </a:r>
            <a:r>
              <a:rPr lang="en-US" dirty="0" smtClean="0"/>
              <a:t>in US </a:t>
            </a:r>
            <a:r>
              <a:rPr lang="en-US" dirty="0"/>
              <a:t>banks with subsidiaries in </a:t>
            </a:r>
            <a:r>
              <a:rPr lang="en-US" dirty="0" smtClean="0"/>
              <a:t>Europe (Schaeffer</a:t>
            </a:r>
            <a:r>
              <a:rPr lang="en-US" dirty="0"/>
              <a:t>, 81).  Why </a:t>
            </a:r>
            <a:r>
              <a:rPr lang="en-US" dirty="0" smtClean="0"/>
              <a:t>did </a:t>
            </a:r>
            <a:r>
              <a:rPr lang="en-US" dirty="0"/>
              <a:t>investors pick </a:t>
            </a:r>
            <a:r>
              <a:rPr lang="en-US" dirty="0" smtClean="0"/>
              <a:t>WE and U.S. to </a:t>
            </a:r>
            <a:r>
              <a:rPr lang="en-US" dirty="0"/>
              <a:t>invest</a:t>
            </a:r>
            <a:r>
              <a:rPr lang="en-US" dirty="0" smtClean="0"/>
              <a:t>?</a:t>
            </a:r>
          </a:p>
          <a:p>
            <a:r>
              <a:rPr lang="en-US" dirty="0"/>
              <a:t>Eurodollar banking pool grew from $10 billion in 1960 $210 billion in </a:t>
            </a:r>
            <a:r>
              <a:rPr lang="en-US" dirty="0" smtClean="0"/>
              <a:t>1970. After </a:t>
            </a:r>
            <a:r>
              <a:rPr lang="en-US" dirty="0"/>
              <a:t>the OPEC oil embargo raised oil prices, OPEC countries </a:t>
            </a:r>
            <a:r>
              <a:rPr lang="en-US" dirty="0" smtClean="0"/>
              <a:t>deposited profits </a:t>
            </a:r>
            <a:r>
              <a:rPr lang="en-US" dirty="0"/>
              <a:t>in Western European and US banks (Schaeffer, 82). </a:t>
            </a:r>
            <a:r>
              <a:rPr lang="en-US" dirty="0" smtClean="0"/>
              <a:t> US </a:t>
            </a:r>
            <a:r>
              <a:rPr lang="en-US" dirty="0"/>
              <a:t>banks became active in Latin America 1984 "in nine largest US banks </a:t>
            </a:r>
            <a:r>
              <a:rPr lang="en-US" dirty="0" smtClean="0"/>
              <a:t>loaned over </a:t>
            </a:r>
            <a:r>
              <a:rPr lang="en-US" dirty="0"/>
              <a:t>$30 billion to private and government </a:t>
            </a:r>
            <a:r>
              <a:rPr lang="en-US" dirty="0" smtClean="0"/>
              <a:t>borrowers in </a:t>
            </a:r>
            <a:r>
              <a:rPr lang="en-US" dirty="0"/>
              <a:t>three countries: Mexico, </a:t>
            </a:r>
            <a:r>
              <a:rPr lang="en-US" dirty="0" smtClean="0"/>
              <a:t>Brazil</a:t>
            </a:r>
            <a:r>
              <a:rPr lang="en-US" dirty="0"/>
              <a:t>, and Argentina (Schaeffer, 82).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7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Loaned </a:t>
            </a:r>
            <a:r>
              <a:rPr lang="en-US" dirty="0"/>
              <a:t>so poor countries purchase goods made in Western Europe and North </a:t>
            </a:r>
            <a:r>
              <a:rPr lang="en-US" dirty="0" smtClean="0"/>
              <a:t>America in 1970s: </a:t>
            </a:r>
            <a:r>
              <a:rPr lang="en-US" dirty="0"/>
              <a:t>42% of Britain's construction equipment, 33% of new aircraft and 32% </a:t>
            </a:r>
            <a:r>
              <a:rPr lang="en-US" dirty="0" smtClean="0"/>
              <a:t>of textile </a:t>
            </a:r>
            <a:r>
              <a:rPr lang="en-US" dirty="0"/>
              <a:t>machinery went to third world markets; in US, by </a:t>
            </a:r>
            <a:r>
              <a:rPr lang="en-US" dirty="0" smtClean="0"/>
              <a:t>1980 third </a:t>
            </a:r>
            <a:r>
              <a:rPr lang="en-US" dirty="0"/>
              <a:t>world markets </a:t>
            </a:r>
            <a:r>
              <a:rPr lang="en-US" dirty="0" smtClean="0"/>
              <a:t>accounted </a:t>
            </a:r>
            <a:r>
              <a:rPr lang="en-US" dirty="0"/>
              <a:t>for 20% of US industrial product and one quarter gross farm income </a:t>
            </a:r>
            <a:r>
              <a:rPr lang="en-US" dirty="0" smtClean="0"/>
              <a:t>(</a:t>
            </a:r>
            <a:r>
              <a:rPr lang="en-US" dirty="0"/>
              <a:t>Schaeffer, 82</a:t>
            </a:r>
            <a:r>
              <a:rPr lang="en-US" dirty="0" smtClean="0"/>
              <a:t>).</a:t>
            </a:r>
          </a:p>
          <a:p>
            <a:r>
              <a:rPr lang="en-US" dirty="0"/>
              <a:t>US bankers and 1970s did </a:t>
            </a:r>
            <a:r>
              <a:rPr lang="en-US" dirty="0" smtClean="0"/>
              <a:t>not worry </a:t>
            </a:r>
            <a:r>
              <a:rPr lang="en-US" dirty="0"/>
              <a:t>about risks associated with </a:t>
            </a:r>
            <a:r>
              <a:rPr lang="en-US" dirty="0" smtClean="0"/>
              <a:t>foreign </a:t>
            </a:r>
            <a:r>
              <a:rPr lang="en-US" dirty="0"/>
              <a:t>loans</a:t>
            </a:r>
            <a:r>
              <a:rPr lang="en-US" dirty="0" smtClean="0"/>
              <a:t>: most </a:t>
            </a:r>
            <a:r>
              <a:rPr lang="en-US" dirty="0"/>
              <a:t>money was loaned to Latin American dictatorships and price of </a:t>
            </a:r>
            <a:r>
              <a:rPr lang="en-US" dirty="0" smtClean="0"/>
              <a:t>oil was </a:t>
            </a:r>
            <a:r>
              <a:rPr lang="en-US" dirty="0"/>
              <a:t>rising in </a:t>
            </a:r>
            <a:r>
              <a:rPr lang="en-US" dirty="0" smtClean="0"/>
              <a:t>1970s</a:t>
            </a:r>
            <a:r>
              <a:rPr lang="en-US" dirty="0"/>
              <a:t>, as incomes grew, borrower countries would </a:t>
            </a:r>
            <a:r>
              <a:rPr lang="en-US" dirty="0" smtClean="0"/>
              <a:t>repay </a:t>
            </a:r>
            <a:r>
              <a:rPr lang="en-US" dirty="0"/>
              <a:t>old debts, and countries do not go bankrupt.</a:t>
            </a:r>
          </a:p>
        </p:txBody>
      </p:sp>
    </p:spTree>
    <p:extLst>
      <p:ext uri="{BB962C8B-B14F-4D97-AF65-F5344CB8AC3E}">
        <p14:creationId xmlns:p14="http://schemas.microsoft.com/office/powerpoint/2010/main" val="189538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Northern banks worried about risks associated with debts, </a:t>
            </a:r>
            <a:r>
              <a:rPr lang="en-US" sz="3200" dirty="0" smtClean="0"/>
              <a:t>however. Late </a:t>
            </a:r>
            <a:r>
              <a:rPr lang="en-US" sz="3200" dirty="0"/>
              <a:t>1970s borrower agreed to readjust interest rates on new and old loans </a:t>
            </a:r>
            <a:r>
              <a:rPr lang="en-US" sz="3200" dirty="0" smtClean="0"/>
              <a:t>every six </a:t>
            </a:r>
            <a:r>
              <a:rPr lang="en-US" sz="3200" dirty="0"/>
              <a:t>months in line with current market rates. By 1983, 70% of all loans in </a:t>
            </a:r>
            <a:r>
              <a:rPr lang="en-US" sz="3200" dirty="0" smtClean="0"/>
              <a:t>Latin </a:t>
            </a:r>
            <a:r>
              <a:rPr lang="en-US" sz="3200" dirty="0"/>
              <a:t>America were subject to floating interest rates</a:t>
            </a:r>
            <a:r>
              <a:rPr lang="en-US" sz="3200" dirty="0" smtClean="0"/>
              <a:t>, rising </a:t>
            </a:r>
            <a:r>
              <a:rPr lang="en-US" sz="3200" dirty="0"/>
              <a:t>or falling </a:t>
            </a:r>
            <a:r>
              <a:rPr lang="en-US" sz="3200" dirty="0" smtClean="0"/>
              <a:t>depending </a:t>
            </a:r>
            <a:r>
              <a:rPr lang="en-US" sz="3200" dirty="0"/>
              <a:t>on interest rates set in the United </a:t>
            </a:r>
            <a:r>
              <a:rPr lang="en-US" sz="3200" dirty="0" smtClean="0"/>
              <a:t>States </a:t>
            </a:r>
            <a:r>
              <a:rPr lang="en-US" sz="3200" dirty="0"/>
              <a:t>(</a:t>
            </a:r>
            <a:r>
              <a:rPr lang="en-US" sz="3200" dirty="0" smtClean="0"/>
              <a:t>Schaeffer, 83).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7812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Borrowers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Latin America borrowed </a:t>
            </a:r>
            <a:r>
              <a:rPr lang="en-US" sz="2800" dirty="0" smtClean="0"/>
              <a:t>$272 </a:t>
            </a:r>
            <a:r>
              <a:rPr lang="en-US" sz="2800" dirty="0"/>
              <a:t>billion between 1976 </a:t>
            </a:r>
            <a:r>
              <a:rPr lang="en-US" sz="2800" dirty="0" smtClean="0"/>
              <a:t>and1981 </a:t>
            </a:r>
            <a:r>
              <a:rPr lang="en-US" sz="2800" dirty="0" smtClean="0"/>
              <a:t>60%, $170.5 </a:t>
            </a:r>
            <a:r>
              <a:rPr lang="en-US" sz="2800" dirty="0"/>
              <a:t>billion was paid back to banks as debt repayment or </a:t>
            </a:r>
            <a:r>
              <a:rPr lang="en-US" sz="2800" dirty="0" smtClean="0"/>
              <a:t>interest $23 </a:t>
            </a:r>
            <a:r>
              <a:rPr lang="en-US" sz="2800" dirty="0"/>
              <a:t>billion remained with [northern]banks as reserves and $56.6 billion </a:t>
            </a:r>
            <a:r>
              <a:rPr lang="en-US" sz="2800" dirty="0" smtClean="0"/>
              <a:t>sent abroad </a:t>
            </a:r>
            <a:r>
              <a:rPr lang="en-US" sz="2800" dirty="0"/>
              <a:t>as capital flight; </a:t>
            </a:r>
            <a:r>
              <a:rPr lang="en-US" sz="2800" dirty="0" smtClean="0"/>
              <a:t>of the $88 </a:t>
            </a:r>
            <a:r>
              <a:rPr lang="en-US" sz="2800" dirty="0" smtClean="0"/>
              <a:t>billion </a:t>
            </a:r>
            <a:r>
              <a:rPr lang="en-US" sz="2800" dirty="0"/>
              <a:t>dollars Mexicans borrowed between 1977 </a:t>
            </a:r>
            <a:r>
              <a:rPr lang="en-US" sz="2800" dirty="0" smtClean="0"/>
              <a:t>and1979</a:t>
            </a:r>
            <a:r>
              <a:rPr lang="en-US" sz="2800" dirty="0" smtClean="0"/>
              <a:t>, $</a:t>
            </a:r>
            <a:r>
              <a:rPr lang="en-US" sz="2800" dirty="0"/>
              <a:t>14.3 billion was available for use </a:t>
            </a:r>
            <a:r>
              <a:rPr lang="en-US" sz="2800" dirty="0" smtClean="0"/>
              <a:t> in country; </a:t>
            </a:r>
            <a:r>
              <a:rPr lang="en-US" sz="2800" dirty="0"/>
              <a:t>(Schaeffer, 84).</a:t>
            </a:r>
          </a:p>
        </p:txBody>
      </p:sp>
    </p:spTree>
    <p:extLst>
      <p:ext uri="{BB962C8B-B14F-4D97-AF65-F5344CB8AC3E}">
        <p14:creationId xmlns:p14="http://schemas.microsoft.com/office/powerpoint/2010/main" val="185161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Borrowers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Rising </a:t>
            </a:r>
            <a:r>
              <a:rPr lang="en-US" sz="2800" dirty="0"/>
              <a:t>oil prices and 1970s force countries without oil to pay </a:t>
            </a:r>
            <a:r>
              <a:rPr lang="en-US" sz="2800" dirty="0" smtClean="0"/>
              <a:t>more for </a:t>
            </a:r>
            <a:r>
              <a:rPr lang="en-US" sz="2800" dirty="0"/>
              <a:t>imported oil; oil price increases cost </a:t>
            </a:r>
            <a:r>
              <a:rPr lang="en-US" sz="2800" dirty="0" smtClean="0"/>
              <a:t>southern countries </a:t>
            </a:r>
            <a:r>
              <a:rPr lang="en-US" sz="2800" dirty="0"/>
              <a:t>an extra $260 </a:t>
            </a:r>
            <a:r>
              <a:rPr lang="en-US" sz="2800" dirty="0" smtClean="0"/>
              <a:t>billion between </a:t>
            </a:r>
            <a:r>
              <a:rPr lang="en-US" sz="2800" dirty="0"/>
              <a:t>1974 1982 (Schaeffer, 84</a:t>
            </a:r>
            <a:r>
              <a:rPr lang="en-US" sz="2800" dirty="0" smtClean="0"/>
              <a:t>). </a:t>
            </a:r>
            <a:r>
              <a:rPr lang="en-US" sz="2800" dirty="0"/>
              <a:t>Imported food </a:t>
            </a:r>
            <a:r>
              <a:rPr lang="en-US" sz="2800" dirty="0" smtClean="0"/>
              <a:t>rose </a:t>
            </a:r>
            <a:r>
              <a:rPr lang="en-US" sz="2800" dirty="0"/>
              <a:t>in 1970s. Rising </a:t>
            </a:r>
            <a:r>
              <a:rPr lang="en-US" sz="2800" dirty="0" smtClean="0"/>
              <a:t>oil </a:t>
            </a:r>
            <a:r>
              <a:rPr lang="en-US" sz="2800" dirty="0"/>
              <a:t>prices increased cost of growing food with farmers relying heavily on gasoline – powered tractors and petroleum – based fertilizers and </a:t>
            </a:r>
            <a:r>
              <a:rPr lang="en-US" sz="2800" dirty="0" smtClean="0"/>
              <a:t>pesticides;</a:t>
            </a:r>
            <a:endParaRPr lang="en-US" sz="2800" dirty="0"/>
          </a:p>
          <a:p>
            <a:r>
              <a:rPr lang="en-US" sz="2800" dirty="0"/>
              <a:t>Poor harvests and Soviet union during mid-1970s increased demand and price </a:t>
            </a:r>
            <a:r>
              <a:rPr lang="en-US" sz="2800" dirty="0" smtClean="0"/>
              <a:t>of food </a:t>
            </a:r>
            <a:r>
              <a:rPr lang="en-US" sz="2800" dirty="0"/>
              <a:t>on world markets;</a:t>
            </a:r>
          </a:p>
        </p:txBody>
      </p:sp>
    </p:spTree>
    <p:extLst>
      <p:ext uri="{BB962C8B-B14F-4D97-AF65-F5344CB8AC3E}">
        <p14:creationId xmlns:p14="http://schemas.microsoft.com/office/powerpoint/2010/main" val="42538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Borrowers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Military </a:t>
            </a:r>
            <a:r>
              <a:rPr lang="en-US" sz="3200" dirty="0"/>
              <a:t>spending by Latin American countries doubled during 1970s, despite </a:t>
            </a:r>
            <a:r>
              <a:rPr lang="en-US" sz="3200" dirty="0" smtClean="0"/>
              <a:t>facing </a:t>
            </a:r>
            <a:r>
              <a:rPr lang="en-US" sz="3200" dirty="0"/>
              <a:t>no external threats(Schaeffer 85). Failed development projects </a:t>
            </a:r>
            <a:r>
              <a:rPr lang="en-US" sz="3200" dirty="0" smtClean="0"/>
              <a:t>and government </a:t>
            </a:r>
            <a:r>
              <a:rPr lang="en-US" sz="3200" dirty="0"/>
              <a:t>corruption also increase debts; private borrowers </a:t>
            </a:r>
            <a:r>
              <a:rPr lang="en-US" sz="3200" dirty="0" smtClean="0"/>
              <a:t>ac</a:t>
            </a:r>
            <a:r>
              <a:rPr lang="en-US" sz="3200" dirty="0" smtClean="0"/>
              <a:t>quired </a:t>
            </a:r>
            <a:r>
              <a:rPr lang="en-US" sz="3200" dirty="0"/>
              <a:t>a </a:t>
            </a:r>
            <a:r>
              <a:rPr lang="en-US" sz="3200" dirty="0" smtClean="0"/>
              <a:t>substantial portion </a:t>
            </a:r>
            <a:r>
              <a:rPr lang="en-US" sz="3200" dirty="0"/>
              <a:t>of Latin American debt. Private debt rose from $15 billion in 1972 to $</a:t>
            </a:r>
            <a:r>
              <a:rPr lang="en-US" sz="3200" dirty="0" smtClean="0"/>
              <a:t>58 billion </a:t>
            </a:r>
            <a:r>
              <a:rPr lang="en-US" sz="3200" dirty="0"/>
              <a:t>in 1981.</a:t>
            </a:r>
          </a:p>
        </p:txBody>
      </p:sp>
    </p:spTree>
    <p:extLst>
      <p:ext uri="{BB962C8B-B14F-4D97-AF65-F5344CB8AC3E}">
        <p14:creationId xmlns:p14="http://schemas.microsoft.com/office/powerpoint/2010/main" val="75208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Non-Government Sources of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Private debt rose from $15 billion in 1972 to $58 </a:t>
            </a:r>
            <a:r>
              <a:rPr lang="en-US" dirty="0"/>
              <a:t>billion </a:t>
            </a:r>
            <a:r>
              <a:rPr lang="en-US" dirty="0" smtClean="0"/>
              <a:t>in 1981</a:t>
            </a:r>
          </a:p>
          <a:p>
            <a:r>
              <a:rPr lang="en-US" dirty="0" smtClean="0"/>
              <a:t>Subsidiaries of businesses in Western Europe and North America borrowed money; GM, Ford, PepsiCo, added $70 million to Mexico’s debt total;(Schaeffer, 85-86).</a:t>
            </a:r>
          </a:p>
          <a:p>
            <a:r>
              <a:rPr lang="en-US" dirty="0" smtClean="0"/>
              <a:t>Causes of increased private debt were high interest rates and falling commodity prices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5017</TotalTime>
  <Words>1030</Words>
  <Application>Microsoft Office PowerPoint</Application>
  <PresentationFormat>On-screen Show (4:3)</PresentationFormat>
  <Paragraphs>49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Ch. 4 Understanding Globalization </vt:lpstr>
      <vt:lpstr>PowerPoint Presentation</vt:lpstr>
      <vt:lpstr>The Lenders</vt:lpstr>
      <vt:lpstr>The Lenders</vt:lpstr>
      <vt:lpstr>The Lenders</vt:lpstr>
      <vt:lpstr>The Borrowers</vt:lpstr>
      <vt:lpstr>The Borrowers</vt:lpstr>
      <vt:lpstr>The Borrowers</vt:lpstr>
      <vt:lpstr>Non-Government Sources of Debt</vt:lpstr>
      <vt:lpstr>Rising Interest Rates and Falling Prices</vt:lpstr>
      <vt:lpstr>Falling Prices</vt:lpstr>
      <vt:lpstr>IMF and Structural Adjustment Programs(SAPs)</vt:lpstr>
      <vt:lpstr>IMF and Structural Adjustment Programs(SAPs)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 4 Understanding Globalization</dc:title>
  <dc:creator>socphi</dc:creator>
  <cp:lastModifiedBy>socphi</cp:lastModifiedBy>
  <cp:revision>34</cp:revision>
  <dcterms:created xsi:type="dcterms:W3CDTF">2013-09-22T21:31:00Z</dcterms:created>
  <dcterms:modified xsi:type="dcterms:W3CDTF">2013-10-01T03:29:54Z</dcterms:modified>
</cp:coreProperties>
</file>